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4" r:id="rId11"/>
    <p:sldId id="265" r:id="rId12"/>
    <p:sldId id="266" r:id="rId13"/>
    <p:sldId id="267" r:id="rId14"/>
    <p:sldId id="268" r:id="rId15"/>
    <p:sldId id="269" r:id="rId16"/>
    <p:sldId id="270" r:id="rId17"/>
    <p:sldId id="271"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8f21244e93348528ddcbdce#tid=68fb13a9ba80cb000ac8f35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063240" y="5230368"/>
            <a:ext cx="6080760" cy="649224"/>
          </a:xfrm>
          <a:prstGeom prst="rect">
            <a:avLst/>
          </a:prstGeom>
          <a:noFill/>
        </p:spPr>
        <p:txBody>
          <a:bodyPr wrap="square" lIns="0" tIns="0" rIns="0" bIns="0" rtlCol="0" anchor="ctr"/>
          <a:lstStyle/>
          <a:p>
            <a:pPr algn="ctr">
              <a:lnSpc>
                <a:spcPct val="100000"/>
              </a:lnSpc>
            </a:pPr>
            <a:r>
              <a:rPr lang="en-US" sz="2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高中英语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d3b9a4bc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攻略识别</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155ea922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攻略解读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d8915206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356616"/>
            <a:ext cx="2249424" cy="448056"/>
          </a:xfrm>
          <a:prstGeom prst="rect">
            <a:avLst/>
          </a:prstGeom>
        </p:spPr>
      </p:pic>
      <p:sp>
        <p:nvSpPr>
          <p:cNvPr id="4" name="MasterShapeName"/>
          <p:cNvSpPr/>
          <p:nvPr/>
        </p:nvSpPr>
        <p:spPr>
          <a:xfrm>
            <a:off x="896112" y="356616"/>
            <a:ext cx="1490472" cy="457200"/>
          </a:xfrm>
          <a:prstGeom prst="rect">
            <a:avLst/>
          </a:prstGeom>
          <a:noFill/>
        </p:spPr>
        <p:txBody>
          <a:bodyPr wrap="square" lIns="0" tIns="0" rIns="0" bIns="0" rtlCol="0" anchor="ctr"/>
          <a:lstStyle/>
          <a:p>
            <a:pPr algn="ctr">
              <a:lnSpc>
                <a:spcPct val="100000"/>
              </a:lnSpc>
            </a:pPr>
            <a:r>
              <a:rPr lang="en-US" sz="2400" b="0"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攻略应用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49b73280?pid=0669e5205&amp;color=0,0,0&amp;vtp=1&amp;bt=1&amp;bbb=1&amp;hb=1"/>
          <p:cNvSpPr/>
          <p:nvPr/>
        </p:nvSpPr>
        <p:spPr>
          <a:xfrm>
            <a:off x="832104" y="1080000"/>
            <a:ext cx="10533888" cy="1048195"/>
          </a:xfrm>
          <a:prstGeom prst="rect">
            <a:avLst/>
          </a:prstGeom>
          <a:noFill/>
        </p:spPr>
        <p:txBody>
          <a:bodyPr wrap="none" lIns="0" tIns="0" rIns="0" bIns="0" rtlCol="0" anchor="t"/>
          <a:lstStyle/>
          <a:p>
            <a:pPr algn="l">
              <a:lnSpc>
                <a:spcPts val="29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5.结合动作</a:t>
            </a:r>
            <a:r>
              <a:rPr lang="en-US" altLang="zh-CN" sz="18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，增强画面感</a:t>
            </a:r>
            <a:endParaRPr lang="en-US" altLang="zh-CN" sz="1800" dirty="0"/>
          </a:p>
          <a:p>
            <a:pPr>
              <a:lnSpc>
                <a:spcPts val="29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将语言描写与具体动作相结合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，可以更加生动地展现角色的情感状态和内心世界</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，还能增强故事的画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7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面感和代入感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#5.1</a:t>
            </a:r>
            <a:endParaRPr lang="en-US" altLang="zh-CN" dirty="0"/>
          </a:p>
        </p:txBody>
      </p:sp>
      <p:graphicFrame>
        <p:nvGraphicFramePr>
          <p:cNvPr id="12" name="P_5_BD#a49b73280?colgroup=10,45&amp;pid=0669e5205&amp;color=0,0,0&amp;vtp=1&amp;bbb=1&amp;hb=1"/>
          <p:cNvGraphicFramePr>
            <a:graphicFrameLocks noGrp="1"/>
          </p:cNvGraphicFramePr>
          <p:nvPr/>
        </p:nvGraphicFramePr>
        <p:xfrm>
          <a:off x="832104" y="2260213"/>
          <a:ext cx="10506456" cy="1847342"/>
        </p:xfrm>
        <a:graphic>
          <a:graphicData uri="http://schemas.openxmlformats.org/drawingml/2006/table">
            <a:tbl>
              <a:tblPr/>
              <a:tblGrid>
                <a:gridCol w="2066544"/>
                <a:gridCol w="8439912"/>
              </a:tblGrid>
              <a:tr h="607314">
                <a:tc>
                  <a:txBody>
                    <a:bodyPr/>
                    <a:lstStyle/>
                    <a:p>
                      <a:pPr marL="0" indent="0" algn="ctr" hangingPunct="0">
                        <a:lnSpc>
                          <a:spcPts val="23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用肢体动作代指不同场</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景的</a:t>
                      </a: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3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nod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点头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摇头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beam</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笑容满面</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frown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皱眉</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clench</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紧</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握</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拳头等</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hug</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拥抱</a:t>
                      </a:r>
                      <a:r>
                        <a:rPr lang="en-US" altLang="zh-CN" sz="1400" b="0" i="0" spc="-10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pat</a:t>
                      </a:r>
                      <a:endPar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喜爱地</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轻拍</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来回踱步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918591">
                <a:tc>
                  <a:txBody>
                    <a:bodyPr/>
                    <a:lstStyle/>
                    <a:p>
                      <a:pPr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添加伴随动作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3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常用句式</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：①“</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现在分词作伴随状语</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p>
                      <a:pPr algn="l" hangingPunct="0">
                        <a:lnSpc>
                          <a:spcPts val="23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②</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身体部位</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+doing/done</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独立主格结构</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③</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doing/done</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复合结构</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21437">
                <a:tc>
                  <a:txBody>
                    <a:bodyPr/>
                    <a:lstStyle/>
                    <a:p>
                      <a:pPr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添加动作链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2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常用句式</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P_5_BD#a49b73280?pid=0669e5205&amp;color=0,0,0&amp;tib=255,255,255&amp;iip=1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283482"/>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5_BD#a49b73280?pid=0669e5205&amp;color=0,0,0&amp;vtp=1&amp;bbb=1"/>
          <p:cNvSpPr/>
          <p:nvPr/>
        </p:nvSpPr>
        <p:spPr>
          <a:xfrm>
            <a:off x="832104" y="4241413"/>
            <a:ext cx="10531904" cy="1781810"/>
          </a:xfrm>
          <a:prstGeom prst="rect">
            <a:avLst/>
          </a:prstGeom>
          <a:noFill/>
        </p:spPr>
        <p:txBody>
          <a:bodyPr wrap="none" lIns="0" tIns="0" rIns="0" bIns="0" rtlCol="0" anchor="t"/>
          <a:lstStyle/>
          <a:p>
            <a:pPr algn="l">
              <a:lnSpc>
                <a:spcPts val="29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viewpoint,”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shook</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我还是不认同你的看法</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他摇头说</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29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“Really?”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screamed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loudly,</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eyes</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shining</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with</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excitement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真的吗</a:t>
            </a:r>
            <a:r>
              <a:rPr kumimoji="0" lang="zh-CN" altLang="en-US"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她高声尖叫</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兴奋得两眼</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29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放光</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29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dashed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forwards</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knelt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down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murmured</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sorry,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baby.”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她冲上前去</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跪下来</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喃喃地说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27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对不起</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我的宝贝</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00" b="0" i="0" u="none" strike="noStrike" kern="0" cap="none" spc="-99900" normalizeH="0" baseline="0" noProof="0">
                <a:ln>
                  <a:noFill/>
                </a:ln>
                <a:solidFill>
                  <a:srgbClr val="FFFFF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#5.1.1.3</a:t>
            </a:r>
            <a:endParaRPr lang="en-US" altLang="zh-CN" sz="100" dirty="0"/>
          </a:p>
        </p:txBody>
      </p:sp>
      <p:pic>
        <p:nvPicPr>
          <p:cNvPr id="6" name="P_5_BD#a49b73280?pid=0669e5205&amp;color=0,0,0&amp;tib=255,255,255&amp;iip=16&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651084"/>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P_5_BD#a49b73280?pid=0669e5205&amp;color=0,0,0&amp;tib=255,255,255&amp;iip=17&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5386287"/>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49b73280?pid=0669e5205&amp;color=0,0,0&amp;vtp=1&amp;bt=1&amp;bbb=1&amp;hb=1"/>
          <p:cNvSpPr/>
          <p:nvPr/>
        </p:nvSpPr>
        <p:spPr>
          <a:xfrm>
            <a:off x="832104" y="1080000"/>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6.增加语气词/感叹词</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在语言描写中增加语气词或感叹词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，可以极大地丰富语言的表现力，使对话或独白更加生动、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真实，</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并能更好地传达出角色的情感</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、态度和心情。</a:t>
            </a:r>
            <a:endParaRPr lang="en-US" altLang="zh-CN" dirty="0"/>
          </a:p>
        </p:txBody>
      </p:sp>
      <p:graphicFrame>
        <p:nvGraphicFramePr>
          <p:cNvPr id="13" name="P_5_BD#a49b73280?colgroup=4,24,6,19&amp;pid=0669e5205&amp;color=0,0,0&amp;vtp=1&amp;bbb=1"/>
          <p:cNvGraphicFramePr>
            <a:graphicFrameLocks noGrp="1"/>
          </p:cNvGraphicFramePr>
          <p:nvPr/>
        </p:nvGraphicFramePr>
        <p:xfrm>
          <a:off x="832104" y="2404356"/>
          <a:ext cx="10497312" cy="634874"/>
        </p:xfrm>
        <a:graphic>
          <a:graphicData uri="http://schemas.openxmlformats.org/drawingml/2006/table">
            <a:tbl>
              <a:tblPr/>
              <a:tblGrid>
                <a:gridCol w="950976"/>
                <a:gridCol w="4526280"/>
                <a:gridCol w="1353312"/>
                <a:gridCol w="3666744"/>
              </a:tblGrid>
              <a:tr h="317437">
                <a:tc>
                  <a:txBody>
                    <a:bodyPr/>
                    <a:lstStyle/>
                    <a:p>
                      <a:pPr algn="ctr"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oh</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表示惊讶</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指责</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痛苦</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称赞</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懊恼等情绪</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wow</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表示极大的惊奇或钦佩</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7437">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ah</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表示惊奇</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高兴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赞赏</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同情或不同意等情感</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oops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表示自己不小心做错了事</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意为“哎呀”</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c4a000de5?pid=d89152062&amp;color=0,0,0&amp;vtp=1&amp;bt=1&amp;bbb=1"/>
          <p:cNvSpPr/>
          <p:nvPr/>
        </p:nvSpPr>
        <p:spPr>
          <a:xfrm>
            <a:off x="832104" y="1080000"/>
            <a:ext cx="10533888" cy="363855"/>
          </a:xfrm>
          <a:prstGeom prst="rect">
            <a:avLst/>
          </a:prstGeom>
          <a:noFill/>
        </p:spPr>
        <p:txBody>
          <a:bodyPr wrap="none" lIns="0" tIns="0" rIns="0" bIns="0" rtlCol="0" anchor="t"/>
          <a:lstStyle/>
          <a:p>
            <a:pPr algn="l">
              <a:lnSpc>
                <a:spcPts val="3200"/>
              </a:lnSpc>
            </a:pP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通过提示运用语言描写升级以下句子。</a:t>
            </a:r>
            <a:endParaRPr lang="en-US" altLang="zh-CN" sz="1800" dirty="0"/>
          </a:p>
        </p:txBody>
      </p:sp>
      <p:sp>
        <p:nvSpPr>
          <p:cNvPr id="3" name="QB_4_BD.1_1#06f132da5?vop=1&amp;pid=d89152062&amp;color=0,0,0&amp;vtp=1&amp;bbb=1"/>
          <p:cNvSpPr/>
          <p:nvPr/>
        </p:nvSpPr>
        <p:spPr>
          <a:xfrm>
            <a:off x="832104" y="1491861"/>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mouth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open.（用感叹词和具体的动词）</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“天哪，这是谁啊？”他张大嘴巴惊叫道。</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a:t>
            </a:r>
            <a:endParaRPr lang="en-US" altLang="zh-CN" sz="1800" dirty="0"/>
          </a:p>
        </p:txBody>
      </p:sp>
      <p:sp>
        <p:nvSpPr>
          <p:cNvPr id="4" name="QB_4_AN.2_1#06f132da5.blank?vop=1&amp;pid=d89152062&amp;color=0,0,0&amp;vpa=1&amp;vtp=1&amp;bbb=1"/>
          <p:cNvSpPr/>
          <p:nvPr/>
        </p:nvSpPr>
        <p:spPr>
          <a:xfrm>
            <a:off x="863060" y="2265926"/>
            <a:ext cx="9488488" cy="351155"/>
          </a:xfrm>
          <a:prstGeom prst="rect">
            <a:avLst/>
          </a:prstGeom>
          <a:noFill/>
        </p:spPr>
        <p:txBody>
          <a:bodyPr wrap="none" lIns="0" tIns="0" rIns="0" bIns="0" rtlCol="0" anchor="t"/>
          <a:lstStyle/>
          <a:p>
            <a:pPr algn="ctr">
              <a:lnSpc>
                <a:spcPts val="3100"/>
              </a:lnSpc>
            </a:pP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Oh</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my</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gosh</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who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this?</a:t>
            </a:r>
            <a:r>
              <a:rPr lang="en-US" altLang="zh-CN" b="1"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exclaimed/shouted/yelled/cried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out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his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mouth</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wide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open.</a:t>
            </a:r>
            <a:endParaRPr lang="en-US" altLang="zh-CN" dirty="0"/>
          </a:p>
        </p:txBody>
      </p:sp>
      <p:sp>
        <p:nvSpPr>
          <p:cNvPr id="5" name="QB_4_AS.3_1#06f132da5?vop=1&amp;pid=d89152062&amp;color=0,0,0&amp;vtp=1&amp;bbb=1&amp;hb=1"/>
          <p:cNvSpPr/>
          <p:nvPr/>
        </p:nvSpPr>
        <p:spPr>
          <a:xfrm>
            <a:off x="832104" y="2726936"/>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根据提示可知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说话人的状态是</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张大嘴巴</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很明显说话时感受到的是惊讶</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激动等类似的情绪</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可以使用感叹词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通过张大嘴巴的动作也可以判断出更符合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喊叫</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的情况</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因此</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用</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exclaim</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等动词来代替</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使动作更为具体和精确</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_1#7f1661246?vop=1&amp;pid=d89152062&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Jane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you.”（用介词短语修饰）</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简愧疚地咕哝道：“我不是故意伤害你的。”</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endParaRPr lang="en-US" altLang="zh-CN" sz="1800" dirty="0"/>
          </a:p>
        </p:txBody>
      </p:sp>
      <p:sp>
        <p:nvSpPr>
          <p:cNvPr id="3" name="QB_4_AN.5_1#7f1661246.blank?vop=1&amp;pid=d89152062&amp;color=0,0,0&amp;vpa=2&amp;vtp=1&amp;bbb=1"/>
          <p:cNvSpPr/>
          <p:nvPr/>
        </p:nvSpPr>
        <p:spPr>
          <a:xfrm>
            <a:off x="863060" y="1854065"/>
            <a:ext cx="5580063"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Jane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mumbled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with</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guilt</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didn't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mean</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hurt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you.”</a:t>
            </a:r>
            <a:endParaRPr lang="en-US" altLang="zh-CN" dirty="0"/>
          </a:p>
        </p:txBody>
      </p:sp>
      <p:sp>
        <p:nvSpPr>
          <p:cNvPr id="4" name="QB_4_AS.6_1#7f1661246?vop=1&amp;pid=d89152062&amp;color=0,0,0&amp;vtp=1&amp;bbb=1&amp;hb=1"/>
          <p:cNvSpPr/>
          <p:nvPr/>
        </p:nvSpPr>
        <p:spPr>
          <a:xfrm>
            <a:off x="832104" y="2324346"/>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根据提示可用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情绪名词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结构来修饰说话人的状态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结合</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咕哝</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把万能的动词</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替换成更</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为具体的动词</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mumble。</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7_1#d60a780f8?vop=1&amp;pid=d89152062&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nightmare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Mike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said.（用介词短语修饰）</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“真是一场噩梦</a:t>
            </a:r>
            <a:r>
              <a:rPr lang="zh-CN" altLang="en-US"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我以为我要死了。”麦克用颤抖的声音回答道。</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___________________________________________________________________________________________</a:t>
            </a:r>
            <a:endParaRPr lang="en-US" altLang="zh-CN" sz="1800" dirty="0"/>
          </a:p>
        </p:txBody>
      </p:sp>
      <p:sp>
        <p:nvSpPr>
          <p:cNvPr id="3" name="QB_4_AN.8_1#d60a780f8.blank?vop=1&amp;pid=d89152062&amp;color=0,0,0&amp;vpa=3&amp;vtp=1&amp;bbb=1"/>
          <p:cNvSpPr/>
          <p:nvPr/>
        </p:nvSpPr>
        <p:spPr>
          <a:xfrm>
            <a:off x="863060" y="1854065"/>
            <a:ext cx="1047908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really</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nightmare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and</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thought</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was</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going</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to</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die,”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Mike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replied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in</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shaky/trembling</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voice</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
        <p:nvSpPr>
          <p:cNvPr id="4" name="QB_4_AS.9_1#d60a780f8?vop=1&amp;pid=d89152062&amp;color=0,0,0&amp;vtp=1&amp;bbb=1"/>
          <p:cNvSpPr/>
          <p:nvPr/>
        </p:nvSpPr>
        <p:spPr>
          <a:xfrm>
            <a:off x="832104" y="2319329"/>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根据提示</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本句可用</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shaky/trembling</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强调人物说话时声音颤抖的状态</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0_1#5d6fca74f?vop=1&amp;pid=d89152062&amp;color=0,0,0&amp;vtp=1&amp;bt=1&amp;bbb=1"/>
          <p:cNvSpPr/>
          <p:nvPr/>
        </p:nvSpPr>
        <p:spPr>
          <a:xfrm>
            <a:off x="832104" y="1080000"/>
            <a:ext cx="10533888" cy="11893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angrily.（用比喻的修辞手法）</a:t>
            </a:r>
            <a:endParaRPr lang="en-US" altLang="zh-CN" sz="1800" dirty="0"/>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“我永远不会回来了！” 他如狮子般咆哮道。</a:t>
            </a:r>
            <a:endParaRPr lang="en-US" altLang="zh-CN" sz="1800" dirty="0"/>
          </a:p>
          <a:p>
            <a:pPr>
              <a:lnSpc>
                <a:spcPts val="3100"/>
              </a:lnSpc>
            </a:pPr>
            <a:r>
              <a:rPr lang="en-US" altLang="zh-CN" i="0">
                <a:solidFill>
                  <a:srgbClr val="000000"/>
                </a:solidFill>
                <a:latin typeface="宋体" panose="02010600030101010101" pitchFamily="2" charset="-122"/>
                <a:ea typeface="宋体" panose="02010600030101010101" pitchFamily="2" charset="-122"/>
                <a:cs typeface="宋体" panose="02010600030101010101" pitchFamily="34" charset="-120"/>
              </a:rPr>
              <a:t>_</a:t>
            </a:r>
            <a:r>
              <a:rPr lang="en-US" altLang="zh-CN" sz="18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1800" dirty="0"/>
          </a:p>
        </p:txBody>
      </p:sp>
      <p:sp>
        <p:nvSpPr>
          <p:cNvPr id="3" name="QB_4_AN.11_1#5d6fca74f.blank?vop=1&amp;pid=d89152062&amp;color=0,0,0&amp;vpa=4&amp;vtp=1&amp;bbb=1"/>
          <p:cNvSpPr/>
          <p:nvPr/>
        </p:nvSpPr>
        <p:spPr>
          <a:xfrm>
            <a:off x="863060" y="1866765"/>
            <a:ext cx="4999038" cy="351155"/>
          </a:xfrm>
          <a:prstGeom prst="rect">
            <a:avLst/>
          </a:prstGeom>
          <a:noFill/>
        </p:spPr>
        <p:txBody>
          <a:bodyPr wrap="none" lIns="0" tIns="0" rIns="0" bIns="0" rtlCol="0" anchor="t"/>
          <a:lstStyle/>
          <a:p>
            <a:pPr algn="ctr">
              <a:lnSpc>
                <a:spcPts val="3100"/>
              </a:lnSpc>
            </a:pP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“I</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will</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never</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come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back!”</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he</a:t>
            </a:r>
            <a:r>
              <a:rPr lang="en-US" altLang="zh-CN" b="0" i="0"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roared</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like</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a:t>
            </a:r>
            <a:r>
              <a:rPr lang="en-US" altLang="zh-CN" b="0" i="0" u="sng" dirty="0">
                <a:solidFill>
                  <a:srgbClr val="C0000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lion</a:t>
            </a:r>
            <a:r>
              <a:rPr lang="en-US" altLang="zh-CN" b="0" i="0" dirty="0">
                <a:solidFill>
                  <a:srgbClr val="C00000"/>
                </a:solidFill>
                <a:latin typeface="Times New Roman" panose="02020603050405020304" pitchFamily="34" charset="0"/>
                <a:ea typeface="黑体" panose="02010609060101010101" pitchFamily="34" charset="-122"/>
                <a:cs typeface="Times New Roman" panose="02020603050405020304" pitchFamily="34" charset="-120"/>
              </a:rPr>
              <a:t>.</a:t>
            </a:r>
            <a:endParaRPr lang="en-US" altLang="zh-CN" dirty="0"/>
          </a:p>
        </p:txBody>
      </p:sp>
      <p:sp>
        <p:nvSpPr>
          <p:cNvPr id="4" name="QB_4_AS.12_1#5d6fca74f?vop=1&amp;pid=d89152062&amp;color=0,0,0&amp;vtp=1&amp;bbb=1&amp;hb=1"/>
          <p:cNvSpPr/>
          <p:nvPr/>
        </p:nvSpPr>
        <p:spPr>
          <a:xfrm>
            <a:off x="832104" y="2324346"/>
            <a:ext cx="10533888" cy="7702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分析</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根据语句</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以及副词</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angrily</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可以看出说话人十分生气</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在此处可以把说话</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人当时的语气比作狮子怒吼</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形象生动地刻画了人物的愤怒情绪</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比原句表述更加形象</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a58de5599.fixed?pid=fc8bdf6cc&amp;color=165,74,151&amp;vtp=1&amp;bbb=1"/>
          <p:cNvSpPr/>
          <p:nvPr/>
        </p:nvSpPr>
        <p:spPr>
          <a:xfrm>
            <a:off x="2386584" y="1408176"/>
            <a:ext cx="7223760" cy="932688"/>
          </a:xfrm>
          <a:prstGeom prst="rect">
            <a:avLst/>
          </a:prstGeom>
          <a:noFill/>
        </p:spPr>
        <p:txBody>
          <a:bodyPr wrap="none" lIns="0" tIns="0" rIns="0" bIns="0" rtlCol="0" anchor="ctr"/>
          <a:lstStyle/>
          <a:p>
            <a:pPr algn="ctr">
              <a:lnSpc>
                <a:spcPts val="6600"/>
              </a:lnSpc>
            </a:pPr>
            <a:r>
              <a:rPr lang="en-US" altLang="zh-CN" sz="5400" b="1" i="0" dirty="0">
                <a:solidFill>
                  <a:srgbClr val="A54A97"/>
                </a:solidFill>
                <a:latin typeface="微软雅黑" panose="020B0503020204020204" pitchFamily="34" charset="-122"/>
                <a:ea typeface="微软雅黑" panose="020B0503020204020204" pitchFamily="34" charset="-122"/>
                <a:cs typeface="微软雅黑" panose="020B0503020204020204" pitchFamily="34" charset="-120"/>
              </a:rPr>
              <a:t>写作攻略30</a:t>
            </a:r>
            <a:endParaRPr lang="en-US" altLang="zh-CN" sz="5400" dirty="0"/>
          </a:p>
        </p:txBody>
      </p:sp>
      <p:sp>
        <p:nvSpPr>
          <p:cNvPr id="3" name="C_2_BD#a58de5599.fixed?pid=fc8bdf6cc&amp;color=255,255,255&amp;vtp=1&amp;bbb=1"/>
          <p:cNvSpPr/>
          <p:nvPr/>
        </p:nvSpPr>
        <p:spPr>
          <a:xfrm>
            <a:off x="2386584" y="2807208"/>
            <a:ext cx="7223760" cy="1435608"/>
          </a:xfrm>
          <a:prstGeom prst="rect">
            <a:avLst/>
          </a:prstGeom>
          <a:noFill/>
        </p:spPr>
        <p:txBody>
          <a:bodyPr wrap="none" lIns="0" tIns="0" rIns="0" bIns="0" rtlCol="0" anchor="ctr"/>
          <a:lstStyle/>
          <a:p>
            <a:pPr algn="ctr">
              <a:lnSpc>
                <a:spcPts val="5400"/>
              </a:lnSpc>
            </a:pPr>
            <a:r>
              <a:rPr lang="en-US" altLang="zh-CN" sz="4400" b="1" i="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读后续写微技能之语言描写</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c1db526fc?pid=d3b9a4bcf&amp;color=0,0,0&amp;vtp=1&amp;bt=1&amp;bbb=1&amp;hb=1"/>
          <p:cNvSpPr/>
          <p:nvPr/>
        </p:nvSpPr>
        <p:spPr>
          <a:xfrm>
            <a:off x="832104" y="1078992"/>
            <a:ext cx="10533888" cy="119253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在读后续写中，语言描写是展现人物性格、情感状态以及推动情节发展的重要手段</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。有效的语言描写</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能够让读者更加深入地理解和感受角色的内心世界</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，同时也能够增强故事的感染力</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。本篇内容将提供各类</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能够丰富语言描写的小技巧</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6fa2634ca?pid=155ea9220&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三个结构规范标点使用</a:t>
            </a:r>
            <a:endParaRPr lang="en-US" altLang="zh-CN" sz="2200" dirty="0"/>
          </a:p>
        </p:txBody>
      </p:sp>
      <p:sp>
        <p:nvSpPr>
          <p:cNvPr id="3" name="P_5_BD#25c787f05?pid=6fa2634ca&amp;color=0,0,0&amp;vtp=1&amp;bbb=1"/>
          <p:cNvSpPr/>
          <p:nvPr/>
        </p:nvSpPr>
        <p:spPr>
          <a:xfrm>
            <a:off x="832104" y="1422400"/>
            <a:ext cx="10533888" cy="32848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1.说话人在前，内容在后</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（“说”后用逗号，引号内首字母大写，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句尾标点放在引号内）</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whispered,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know</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did</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她低声说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我知道你做了什么</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shouted,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“Why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leave</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他喊道</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你为什么离开</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2.内容在前，说话人在后</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b="0" i="0"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结构：“</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sb</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（引号内陈述句结尾用逗号，疑问句/感叹句结尾用“?/!”）</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“Let's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go</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home,”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我们回家吧</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汤姆说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hungry?”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Lisa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asked.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你饿了吗</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莉萨问</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pic>
        <p:nvPicPr>
          <p:cNvPr id="4" name="P_5_BD#25c787f05?pid=6fa2634ca&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32206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P_5_BD#25c787f05?pid=6fa2634ca&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73354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P_5_BD#25c787f05?pid=6fa2634ca&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398068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1" name="P_5_BD#25c787f05?pid=6fa2634ca&amp;color=0,0,0&amp;tib=255,255,255&amp;iip=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368673"/>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25c787f05?pid=6fa2634ca&amp;color=0,0,0&amp;vtp=1&amp;bt=1&amp;bbb=1&amp;hb=1"/>
          <p:cNvSpPr/>
          <p:nvPr/>
        </p:nvSpPr>
        <p:spPr>
          <a:xfrm>
            <a:off x="832104" y="1078991"/>
            <a:ext cx="10533888" cy="2027555"/>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3.内容+说话人+内容</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（后面内容的首字母看“说”后的标点：用句点则后面内容首字母大写</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逗号则小写）</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not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afraid,”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 “Let's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face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together.”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我不怕</a:t>
            </a:r>
            <a:r>
              <a:rPr kumimoji="0" lang="zh-CN" altLang="en-US"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他说</a:t>
            </a:r>
            <a:r>
              <a:rPr kumimoji="0" lang="zh-CN" altLang="en-US"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让我们一起面对吧</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“Wait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minute,”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right.”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等一下</a:t>
            </a:r>
            <a:r>
              <a:rPr kumimoji="0" lang="zh-CN" altLang="en-US"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她说</a:t>
            </a:r>
            <a:r>
              <a:rPr kumimoji="0" lang="zh-CN" altLang="en-US"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这是不对的</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pic>
        <p:nvPicPr>
          <p:cNvPr id="3" name="P_5_BD#25c787f05?pid=6fa2634ca&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390139"/>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5_BD#25c787f05?pid=6fa2634ca&amp;color=0,0,0&amp;tib=255,255,255&amp;iip=6&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2778124"/>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0669e5205?pid=155ea9220&amp;color=0,0,0&amp;vtp=1&amp;bt=1&amp;bbb=1"/>
          <p:cNvSpPr/>
          <p:nvPr/>
        </p:nvSpPr>
        <p:spPr>
          <a:xfrm>
            <a:off x="832104" y="1075944"/>
            <a:ext cx="10533888" cy="335280"/>
          </a:xfrm>
          <a:prstGeom prst="rect">
            <a:avLst/>
          </a:prstGeom>
          <a:noFill/>
        </p:spPr>
        <p:txBody>
          <a:bodyPr wrap="none" lIns="0" tIns="0" rIns="0" bIns="0" rtlCol="0" anchor="ctr"/>
          <a:lstStyle/>
          <a:p>
            <a:pPr algn="l">
              <a:lnSpc>
                <a:spcPts val="2800"/>
              </a:lnSpc>
            </a:pP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二</a:t>
            </a:r>
            <a:r>
              <a:rPr lang="en-US" altLang="zh-CN" sz="22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2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六个技巧秒杀语言描写</a:t>
            </a:r>
            <a:endParaRPr lang="en-US" altLang="zh-CN" sz="2200" dirty="0"/>
          </a:p>
        </p:txBody>
      </p:sp>
      <p:sp>
        <p:nvSpPr>
          <p:cNvPr id="3" name="P_5_BD#a49b73280?pid=0669e5205&amp;color=0,0,0&amp;vtp=1&amp;bbb=1"/>
          <p:cNvSpPr/>
          <p:nvPr/>
        </p:nvSpPr>
        <p:spPr>
          <a:xfrm>
            <a:off x="832104" y="1422400"/>
            <a:ext cx="10533888" cy="356235"/>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1.选择合适的动词</a:t>
            </a:r>
            <a:r>
              <a:rPr lang="en-US" altLang="zh-CN" sz="100" b="1"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#1</a:t>
            </a:r>
            <a:endParaRPr lang="en-US" altLang="zh-CN" sz="1800" dirty="0"/>
          </a:p>
        </p:txBody>
      </p:sp>
      <p:graphicFrame>
        <p:nvGraphicFramePr>
          <p:cNvPr id="7" name="P_5_BD#a49b73280?colgroup=6,50&amp;pid=0669e5205&amp;color=0,0,0&amp;vtp=1&amp;bbb=1&amp;hb=1"/>
          <p:cNvGraphicFramePr>
            <a:graphicFrameLocks noGrp="1"/>
          </p:cNvGraphicFramePr>
          <p:nvPr/>
        </p:nvGraphicFramePr>
        <p:xfrm>
          <a:off x="832104" y="1913890"/>
          <a:ext cx="10506456" cy="4056449"/>
        </p:xfrm>
        <a:graphic>
          <a:graphicData uri="http://schemas.openxmlformats.org/drawingml/2006/table">
            <a:tbl>
              <a:tblPr/>
              <a:tblGrid>
                <a:gridCol w="1243584"/>
                <a:gridCol w="9262872"/>
              </a:tblGrid>
              <a:tr h="313817">
                <a:tc>
                  <a:txBody>
                    <a:bodyPr/>
                    <a:lstStyle/>
                    <a:p>
                      <a:pPr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使用场合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常用表达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一般用词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告诉</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补充说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insist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坚持说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聊天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cry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哭叫着说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sob</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呜咽着说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weep</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流着泪说出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smile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微笑着说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笑着说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chuckle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轻声地笑着说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yell</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叫喊</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shout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大喊</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scream</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高声喊</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roar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吼叫</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exclaim</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呼喊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抱怨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complain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抱怨说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sigh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叹息着说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mutter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低声抱怨</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murmur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嘟囔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问</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demand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质问</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enquire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询问</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解释</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reply/respond/answer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回答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disagree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不同意</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deny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否认</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scold</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训斥</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contradict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反驳</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protest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抗议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state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声明</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declare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宣称</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announce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郑重地说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claim</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声称</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point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指出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评论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comment/observe/remark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评论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15024">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0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admit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承认</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agree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同意</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acknowledge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承认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92392">
                <a:tc>
                  <a:txBody>
                    <a:bodyPr/>
                    <a:lstStyle/>
                    <a:p>
                      <a:pPr algn="ctr" hangingPunct="0">
                        <a:lnSpc>
                          <a:spcPts val="2000"/>
                        </a:lnSpc>
                      </a:pP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argue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主张</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repeat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重复说</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promise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承诺</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警告</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beg</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恳求</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emphasise/stress</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强调</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swear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发誓</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praise</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称</a:t>
                      </a:r>
                      <a:endPar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l" hangingPunct="0">
                        <a:lnSpc>
                          <a:spcPts val="2000"/>
                        </a:lnSpc>
                      </a:pPr>
                      <a:r>
                        <a:rPr lang="en-US" altLang="zh-CN" sz="14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赞</a:t>
                      </a:r>
                      <a:r>
                        <a:rPr lang="en-US" altLang="zh-CN" sz="1400" b="0" i="0" spc="-10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继续说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_5_BD#a49b73280?pid=0669e5205&amp;color=0,0,0&amp;mp=1&amp;tib=255,255,255&amp;iip=7&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114400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_BD#a49b73280?pid=0669e5205&amp;color=0,0,0&amp;mp=1&amp;vtp=1&amp;bt=1&amp;bbb=1"/>
          <p:cNvSpPr/>
          <p:nvPr/>
        </p:nvSpPr>
        <p:spPr>
          <a:xfrm>
            <a:off x="832104" y="1080000"/>
            <a:ext cx="10531904" cy="1608455"/>
          </a:xfrm>
          <a:prstGeom prst="rect">
            <a:avLst/>
          </a:prstGeom>
          <a:noFill/>
        </p:spPr>
        <p:txBody>
          <a:bodyPr wrap="none" lIns="0" tIns="0" rIns="0" bIns="0" rtlCol="0" anchor="t"/>
          <a:lstStyle/>
          <a:p>
            <a:pPr algn="l">
              <a:lnSpc>
                <a:spcPts val="33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exclaimed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joyfully,</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moon</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他欣喜地喊道</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我高兴得不得了</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b="0" i="0" kern="0" spc="-999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sighed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heavily,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“Dom</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like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lost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puppy.”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她重重地叹了口气</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多姆非常难过</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像只迷</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路的小狗</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nSpc>
                <a:spcPts val="3100"/>
              </a:lnSpc>
            </a:pP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1"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2.用副词修饰</a:t>
            </a:r>
            <a:endParaRPr lang="en-US" altLang="zh-CN" sz="100" dirty="0"/>
          </a:p>
        </p:txBody>
      </p:sp>
      <p:pic>
        <p:nvPicPr>
          <p:cNvPr id="4" name="P_5_BD#a49b73280?pid=0669e5205&amp;color=0,0,0&amp;mp=1&amp;tib=255,255,255&amp;iip=8&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1555488"/>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graphicFrame>
        <p:nvGraphicFramePr>
          <p:cNvPr id="7" name="P_5_BD#a49b73280?colgroup=57&amp;pid=0669e5205&amp;color=0,0,0&amp;vtp=1&amp;bbb=1&amp;hb=1"/>
          <p:cNvGraphicFramePr>
            <a:graphicFrameLocks noGrp="1"/>
          </p:cNvGraphicFramePr>
          <p:nvPr/>
        </p:nvGraphicFramePr>
        <p:xfrm>
          <a:off x="832104" y="2814313"/>
          <a:ext cx="10658475" cy="1104900"/>
        </p:xfrm>
        <a:graphic>
          <a:graphicData uri="http://schemas.openxmlformats.org/drawingml/2006/table">
            <a:tbl>
              <a:tblPr/>
              <a:tblGrid>
                <a:gridCol w="10658475"/>
              </a:tblGrid>
              <a:tr h="895160">
                <a:tc>
                  <a:txBody>
                    <a:bodyPr/>
                    <a:lstStyle/>
                    <a:p>
                      <a:pPr marL="0" indent="0" algn="l" defTabSz="914400" rtl="0" eaLnBrk="1" latinLnBrk="0" hangingPunct="0">
                        <a:lnSpc>
                          <a:spcPts val="2200"/>
                        </a:lnSpc>
                        <a:tabLst>
                          <a:tab pos="2153920" algn="l"/>
                          <a:tab pos="4295140" algn="l"/>
                          <a:tab pos="6436360" algn="l"/>
                          <a:tab pos="8577580" algn="l"/>
                        </a:tabLst>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sadly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伤心地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bitterly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伤心地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gloomily忧郁地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disappointedly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失望地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joyfully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欢快地</a:t>
                      </a:r>
                      <a:endParaRPr lang="en-US" altLang="zh-CN" sz="1200" dirty="0"/>
                    </a:p>
                    <a:p>
                      <a:pPr marL="0" indent="0" algn="l" defTabSz="914400" rtl="0" eaLnBrk="1" latinLnBrk="0" hangingPunct="0">
                        <a:lnSpc>
                          <a:spcPts val="2200"/>
                        </a:lnSpc>
                        <a:tabLst>
                          <a:tab pos="2153920" algn="l"/>
                          <a:tab pos="4295140" algn="l"/>
                          <a:tab pos="6436360" algn="l"/>
                          <a:tab pos="8577580" algn="l"/>
                        </a:tabLst>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brightly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轻快地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triumphantly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得意扬扬地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softly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柔声地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gently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温柔地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thoughtfully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若有所思地</a:t>
                      </a:r>
                      <a:endParaRPr lang="en-US" altLang="zh-CN" sz="1200" dirty="0"/>
                    </a:p>
                    <a:p>
                      <a:pPr marL="0" lvl="0" indent="0" algn="l" defTabSz="914400" rtl="0" eaLnBrk="1" latinLnBrk="0" hangingPunct="0">
                        <a:lnSpc>
                          <a:spcPts val="2100"/>
                        </a:lnSpc>
                        <a:tabLst>
                          <a:tab pos="2153920" algn="l"/>
                          <a:tab pos="4295140" algn="l"/>
                          <a:tab pos="6436360" algn="l"/>
                          <a:tab pos="8577580" algn="l"/>
                        </a:tabLst>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proudly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骄傲地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politely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礼貌地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eagerly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渴望地</a:t>
                      </a:r>
                      <a:r>
                        <a:rPr lang="en-US" altLang="zh-CN" sz="14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uncomfortably</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不自在地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8" name="P_5_BD#a49b73280?pid=0669e5205&amp;color=0,0,0&amp;tib=255,255,255&amp;iip=9&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055611"/>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P_5_BD#a49b73280?pid=0669e5205&amp;color=0,0,0&amp;vtp=1&amp;bbb=1&amp;hb=1"/>
          <p:cNvSpPr/>
          <p:nvPr/>
        </p:nvSpPr>
        <p:spPr>
          <a:xfrm>
            <a:off x="832104" y="3835393"/>
            <a:ext cx="10531904" cy="1189355"/>
          </a:xfrm>
          <a:prstGeom prst="rect">
            <a:avLst/>
          </a:prstGeom>
          <a:noFill/>
        </p:spPr>
        <p:txBody>
          <a:bodyPr wrap="none" lIns="0" tIns="0" rIns="0" bIns="0" rtlCol="0" anchor="t"/>
          <a:lstStyle/>
          <a:p>
            <a:pPr algn="l">
              <a:lnSpc>
                <a:spcPts val="33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afraid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schools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laugh</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uncomfortably</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他不自在</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地解释说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我担心其他学校的孩子会嘲笑他</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“Well,</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you</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haven't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finished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said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Harry</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triumphantly</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哎呀</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你并没有完成</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哈里得意地说</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10" name="P_5_BD#a49b73280?pid=0669e5205&amp;color=0,0,0&amp;tib=255,255,255&amp;iip=10&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698866"/>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49b73280?pid=0669e5205&amp;color=0,0,0&amp;vtp=1&amp;bt=1&amp;bbb=1"/>
          <p:cNvSpPr/>
          <p:nvPr/>
        </p:nvSpPr>
        <p:spPr>
          <a:xfrm>
            <a:off x="832104" y="1080000"/>
            <a:ext cx="10533888" cy="360680"/>
          </a:xfrm>
          <a:prstGeom prst="rect">
            <a:avLst/>
          </a:prstGeom>
          <a:noFill/>
        </p:spPr>
        <p:txBody>
          <a:bodyPr wrap="none" lIns="0" tIns="0" rIns="0" bIns="0" rtlCol="0" anchor="t"/>
          <a:lstStyle/>
          <a:p>
            <a:pPr algn="l">
              <a:lnSpc>
                <a:spcPts val="32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3.用介词短语修饰</a:t>
            </a:r>
            <a:endParaRPr lang="en-US" altLang="zh-CN" sz="1800" dirty="0"/>
          </a:p>
        </p:txBody>
      </p:sp>
      <p:graphicFrame>
        <p:nvGraphicFramePr>
          <p:cNvPr id="10" name="P_5_BD#a49b73280?colgroup=4,19,1,28&amp;pid=0669e5205&amp;color=0,0,0&amp;vtp=1&amp;bbb=1&amp;hb=1"/>
          <p:cNvGraphicFramePr>
            <a:graphicFrameLocks noGrp="1"/>
          </p:cNvGraphicFramePr>
          <p:nvPr/>
        </p:nvGraphicFramePr>
        <p:xfrm>
          <a:off x="832104" y="1575046"/>
          <a:ext cx="10488168" cy="1475296"/>
        </p:xfrm>
        <a:graphic>
          <a:graphicData uri="http://schemas.openxmlformats.org/drawingml/2006/table">
            <a:tbl>
              <a:tblPr/>
              <a:tblGrid>
                <a:gridCol w="1042416"/>
                <a:gridCol w="3675888"/>
                <a:gridCol w="502920"/>
                <a:gridCol w="5266944"/>
              </a:tblGrid>
              <a:tr h="1475296">
                <a:tc>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4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情绪名词</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（短语）”</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结构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embarrassment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尴尬地</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excitement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激动地</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joy</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非常开心地</a:t>
                      </a:r>
                      <a:endParaRPr lang="en-US" altLang="zh-CN" sz="1200" dirty="0"/>
                    </a:p>
                    <a:p>
                      <a:pPr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惊讶地</a:t>
                      </a:r>
                      <a:endParaRPr lang="en-US" altLang="zh-CN" sz="1200" dirty="0"/>
                    </a:p>
                    <a:p>
                      <a:pPr algn="l" hangingPunct="0">
                        <a:lnSpc>
                          <a:spcPts val="21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anger</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生气地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语气</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和声</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ctr" hangingPunct="0">
                        <a:lnSpc>
                          <a:spcPts val="22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音词</a:t>
                      </a:r>
                      <a:endPar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ctr" hangingPunct="0">
                        <a:lnSpc>
                          <a:spcPts val="2000"/>
                        </a:lnSpc>
                      </a:pPr>
                      <a:r>
                        <a:rPr lang="en-US" altLang="zh-CN" sz="1400" b="1"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200"/>
                        </a:lnSpc>
                      </a:pP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surprise/curiosity/impatience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用一种惊讶/好奇</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/不耐烦</a:t>
                      </a:r>
                      <a:endPar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的语气</a:t>
                      </a:r>
                      <a:endParaRPr lang="en-US" altLang="zh-CN" sz="1200" dirty="0"/>
                    </a:p>
                    <a:p>
                      <a:pPr marL="0" indent="0" algn="l" hangingPunct="0">
                        <a:lnSpc>
                          <a:spcPts val="22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4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high/low/sweet/loud/soft/weak</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4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用一种高/低/甜美/</a:t>
                      </a: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响亮/</a:t>
                      </a:r>
                      <a:endPar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lvl="0" indent="0" algn="l" hangingPunct="0">
                        <a:lnSpc>
                          <a:spcPts val="2000"/>
                        </a:lnSpc>
                      </a:pPr>
                      <a:r>
                        <a:rPr lang="en-US" altLang="zh-CN" sz="14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柔和</a:t>
                      </a:r>
                      <a:r>
                        <a:rPr lang="en-US" altLang="zh-CN" sz="14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/微弱的声音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4" name="P_5_BD#a49b73280?pid=0669e5205&amp;color=0,0,0&amp;tib=255,255,255&amp;iip=1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3251954"/>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5_BD#a49b73280?pid=0669e5205&amp;color=0,0,0&amp;vtp=1&amp;bbb=1&amp;hb=1"/>
          <p:cNvSpPr/>
          <p:nvPr/>
        </p:nvSpPr>
        <p:spPr>
          <a:xfrm>
            <a:off x="832104" y="3187946"/>
            <a:ext cx="10531904" cy="1189355"/>
          </a:xfrm>
          <a:prstGeom prst="rect">
            <a:avLst/>
          </a:prstGeom>
          <a:noFill/>
        </p:spPr>
        <p:txBody>
          <a:bodyPr wrap="none" lIns="0" tIns="0" rIns="0" bIns="0" rtlCol="0" anchor="t"/>
          <a:lstStyle/>
          <a:p>
            <a:pPr algn="l">
              <a:lnSpc>
                <a:spcPts val="3300"/>
              </a:lnSpc>
            </a:pPr>
            <a:r>
              <a:rPr lang="en-US" altLang="zh-CN" sz="900" b="0" i="0" kern="0">
                <a:solidFill>
                  <a:srgbClr val="FFFFFF"/>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field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A0AF"/>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A0AF"/>
                </a:solidFill>
                <a:latin typeface="Times New Roman" panose="02020603050405020304" pitchFamily="34" charset="0"/>
                <a:ea typeface="微软雅黑" panose="020B0503020204020204" pitchFamily="34" charset="-122"/>
                <a:cs typeface="Times New Roman" panose="02020603050405020304" pitchFamily="34" charset="-120"/>
              </a:rPr>
              <a:t>determination</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decide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然后他看着运动场</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坚定地</a:t>
            </a:r>
            <a:endParaRPr lang="en-US" altLang="zh-CN" sz="18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说</a:t>
            </a:r>
            <a:r>
              <a:rPr lang="en-US" altLang="zh-CN"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我决定去跑</a:t>
            </a: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didn't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mean</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murmured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low</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voice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我不是故意的</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她低声喃喃道</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00" dirty="0"/>
          </a:p>
        </p:txBody>
      </p:sp>
      <p:pic>
        <p:nvPicPr>
          <p:cNvPr id="6" name="P_5_BD#a49b73280?pid=0669e5205&amp;color=0,0,0&amp;tib=255,255,255&amp;iip=1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051419"/>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a49b73280?pid=0669e5205&amp;color=0,0,0&amp;vtp=1&amp;bt=1&amp;bbb=1&amp;hb=1"/>
          <p:cNvSpPr/>
          <p:nvPr/>
        </p:nvSpPr>
        <p:spPr>
          <a:xfrm>
            <a:off x="832104" y="1080000"/>
            <a:ext cx="10533888" cy="3699510"/>
          </a:xfrm>
          <a:prstGeom prst="rect">
            <a:avLst/>
          </a:prstGeom>
          <a:noFill/>
        </p:spPr>
        <p:txBody>
          <a:bodyPr wrap="none" lIns="0" tIns="0" rIns="0" bIns="0" rtlCol="0" anchor="t"/>
          <a:lstStyle/>
          <a:p>
            <a:pPr algn="l">
              <a:lnSpc>
                <a:spcPts val="3300"/>
              </a:lnSpc>
            </a:pP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1"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用修辞手法</a:t>
            </a:r>
            <a:endParaRPr lang="en-US" altLang="zh-CN" sz="1800" dirty="0"/>
          </a:p>
          <a:p>
            <a:pPr>
              <a:lnSpc>
                <a:spcPts val="3300"/>
              </a:lnSpc>
            </a:pP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在语言描写中</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，常常可以通过比喻和对比等修辞手法来把说话的声音和其他事物进行联系</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，从而让人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更直观地感受到话语的效果</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。常用的表达方式有：sb</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speaks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某人说话好像</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某人的声音就像</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；sb's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tone</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sweet/lovely/harsh</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某人的语气跟</a:t>
            </a:r>
            <a:r>
              <a:rPr lang="en-US" altLang="zh-CN" sz="1800" b="0" i="0" dirty="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一样甜/可爱</a:t>
            </a:r>
            <a:r>
              <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/刺</a:t>
            </a:r>
            <a:endParaRPr lang="en-US" altLang="zh-CN" sz="1800"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b="0" i="0">
                <a:solidFill>
                  <a:srgbClr val="000000"/>
                </a:solidFill>
                <a:latin typeface="Times New Roman" panose="02020603050405020304" pitchFamily="34" charset="0"/>
                <a:ea typeface="微软雅黑" panose="020B0503020204020204" pitchFamily="34" charset="-122"/>
                <a:cs typeface="Times New Roman" panose="02020603050405020304" pitchFamily="34" charset="-120"/>
              </a:rPr>
              <a:t>耳</a:t>
            </a:r>
            <a:r>
              <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rPr>
              <a:t>……</a:t>
            </a:r>
            <a:endParaRPr lang="en-US" altLang="zh-CN" b="0" i="0">
              <a:solidFill>
                <a:srgbClr val="000000"/>
              </a:solidFill>
              <a:latin typeface="宋体" panose="02010600030101010101" pitchFamily="2" charset="-122"/>
              <a:ea typeface="微软雅黑" panose="020B0503020204020204"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found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some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wild</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mushrooms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over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there!”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her</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voice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was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like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songbird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forest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我在那边发</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现了一些野生蘑菇</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她的声音像是森林中的鸣鸟</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。（比喻）</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defRPr/>
            </a:pPr>
            <a:r>
              <a:rPr kumimoji="0" lang="en-US" altLang="zh-CN" sz="900" b="0" i="0" u="none" strike="noStrike" kern="0" cap="none" spc="0" normalizeH="0" baseline="0" noProof="0">
                <a:ln>
                  <a:noFill/>
                </a:ln>
                <a:solidFill>
                  <a:srgbClr val="FFFFFF"/>
                </a:solidFill>
                <a:effectLst/>
                <a:uLnTx/>
                <a:uFillTx/>
                <a:latin typeface="宋体" panose="02010600030101010101" pitchFamily="2" charset="-122"/>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“Does</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it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hurt?”</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caring</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tone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of</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nurse</a:t>
            </a:r>
            <a:r>
              <a:rPr kumimoji="0" lang="en-US" altLang="zh-CN" sz="18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had</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more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healing</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effect</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than</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the</a:t>
            </a:r>
            <a:r>
              <a:rPr kumimoji="0" lang="en-US" altLang="zh-CN" sz="1800" b="0" i="0" u="none" strike="noStrike" kern="1200" cap="none" spc="0" normalizeH="0" baseline="0" noProof="0">
                <a:ln>
                  <a:noFill/>
                </a:ln>
                <a:solidFill>
                  <a:srgbClr val="00A0AF"/>
                </a:solidFill>
                <a:effectLst/>
                <a:uLnTx/>
                <a:uFillTx/>
                <a:latin typeface="宋体" panose="02010600030101010101" pitchFamily="2" charset="-122"/>
                <a:ea typeface="宋体" panose="02010600030101010101" pitchFamily="2" charset="-122"/>
                <a:cs typeface="宋体" panose="02010600030101010101" pitchFamily="34" charset="-120"/>
              </a:rPr>
              <a:t> </a:t>
            </a:r>
            <a:r>
              <a:rPr kumimoji="0" lang="en-US" altLang="zh-CN" sz="1800" b="0" i="0" u="none" strike="noStrike" kern="1200" cap="none" spc="0" normalizeH="0" baseline="0" noProof="0">
                <a:ln>
                  <a:noFill/>
                </a:ln>
                <a:solidFill>
                  <a:srgbClr val="00A0AF"/>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medicine</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 “</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疼吗</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护士</a:t>
            </a:r>
            <a:endPar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endParaRPr>
          </a:p>
          <a:p>
            <a:pPr marL="0" marR="0" lvl="0" indent="0" defTabSz="914400" rtl="0" eaLnBrk="1" fontAlgn="auto" latinLnBrk="0" hangingPunct="1">
              <a:lnSpc>
                <a:spcPts val="3100"/>
              </a:lnSpc>
              <a:spcBef>
                <a:spcPts val="0"/>
              </a:spcBef>
              <a:spcAft>
                <a:spcPts val="0"/>
              </a:spcAft>
              <a:buClrTx/>
              <a:buSzTx/>
              <a:buFontTx/>
              <a:buNone/>
              <a:defRPr/>
            </a:pP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楷体" panose="02010609060101010101" pitchFamily="34" charset="-122"/>
                <a:cs typeface="Times New Roman" panose="02020603050405020304" pitchFamily="34" charset="-120"/>
              </a:rPr>
              <a:t>关切的语气比药物更有治愈效果</a:t>
            </a:r>
            <a:r>
              <a:rPr kumimoji="0" lang="en-US" altLang="zh-CN" sz="1800" b="0" i="0" u="none" strike="noStrike" kern="1200" cap="none" spc="0" normalizeH="0" baseline="0" noProof="0">
                <a:ln>
                  <a:noFill/>
                </a:ln>
                <a:solidFill>
                  <a:srgbClr val="000000"/>
                </a:solidFill>
                <a:effectLst/>
                <a:uLnTx/>
                <a:uFillTx/>
                <a:latin typeface="Times New Roman" panose="02020603050405020304" pitchFamily="34" charset="0"/>
                <a:ea typeface="微软雅黑" panose="020B0503020204020204" pitchFamily="34" charset="-122"/>
                <a:cs typeface="Times New Roman" panose="02020603050405020304" pitchFamily="34" charset="-120"/>
              </a:rPr>
              <a:t>。（对比）</a:t>
            </a:r>
            <a:endParaRPr lang="en-US" altLang="zh-CN" dirty="0">
              <a:latin typeface="宋体" panose="02010600030101010101" pitchFamily="2" charset="-122"/>
            </a:endParaRPr>
          </a:p>
        </p:txBody>
      </p:sp>
      <p:pic>
        <p:nvPicPr>
          <p:cNvPr id="3" name="P_5_BD#a49b73280?pid=0669e5205&amp;color=0,0,0&amp;tib=255,255,255&amp;iip=1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3287133"/>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5_BD#a49b73280?pid=0669e5205&amp;color=0,0,0&amp;tib=255,255,255&amp;iip=14&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80" y="4120253"/>
            <a:ext cx="2103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4752</Words>
  <Application>WPS 演示</Application>
  <PresentationFormat>宽屏</PresentationFormat>
  <Paragraphs>212</Paragraphs>
  <Slides>15</Slides>
  <Notes>15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15</vt:i4>
      </vt:variant>
    </vt:vector>
  </HeadingPairs>
  <TitlesOfParts>
    <vt:vector size="30" baseType="lpstr">
      <vt:lpstr>Arial</vt:lpstr>
      <vt:lpstr>宋体</vt:lpstr>
      <vt:lpstr>Wingdings</vt:lpstr>
      <vt:lpstr>黑体</vt:lpstr>
      <vt:lpstr>黑体</vt:lpstr>
      <vt:lpstr>微软雅黑</vt:lpstr>
      <vt:lpstr>微软雅黑</vt:lpstr>
      <vt:lpstr>宋体</vt:lpstr>
      <vt:lpstr>Times New Roman</vt:lpstr>
      <vt:lpstr>Times New Roman</vt:lpstr>
      <vt:lpstr>楷体</vt:lpstr>
      <vt:lpstr>Calibri</vt:lpstr>
      <vt:lpstr>等线</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3</cp:revision>
  <dcterms:created xsi:type="dcterms:W3CDTF">2025-10-24T09:43:00Z</dcterms:created>
  <dcterms:modified xsi:type="dcterms:W3CDTF">2025-10-28T03:17:49Z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625EC8176EF4472781150E280346FCEA_12</vt:lpwstr>
  </property>
  <property fmtid="{D5CDD505-2E9C-101B-9397-08002B2CF9AE}" pid="3" name="KSOProductBuildVer">
    <vt:lpwstr>2052-12.1.0.22529</vt:lpwstr>
  </property>
</Properties>
</file>